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71" r:id="rId4"/>
    <p:sldId id="258" r:id="rId5"/>
    <p:sldId id="263" r:id="rId6"/>
    <p:sldId id="264" r:id="rId7"/>
    <p:sldId id="272" r:id="rId8"/>
    <p:sldId id="259" r:id="rId9"/>
    <p:sldId id="266" r:id="rId10"/>
    <p:sldId id="268" r:id="rId11"/>
    <p:sldId id="269" r:id="rId12"/>
    <p:sldId id="270" r:id="rId13"/>
    <p:sldId id="267" r:id="rId14"/>
    <p:sldId id="265" r:id="rId15"/>
    <p:sldId id="273" r:id="rId16"/>
    <p:sldId id="260" r:id="rId17"/>
    <p:sldId id="274" r:id="rId18"/>
    <p:sldId id="275" r:id="rId19"/>
    <p:sldId id="276" r:id="rId20"/>
    <p:sldId id="277" r:id="rId21"/>
    <p:sldId id="278" r:id="rId22"/>
    <p:sldId id="261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62" r:id="rId31"/>
    <p:sldId id="286" r:id="rId32"/>
    <p:sldId id="288" r:id="rId33"/>
    <p:sldId id="287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48" autoAdjust="0"/>
  </p:normalViewPr>
  <p:slideViewPr>
    <p:cSldViewPr snapToGrid="0">
      <p:cViewPr varScale="1">
        <p:scale>
          <a:sx n="78" d="100"/>
          <a:sy n="78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delSld">
      <pc:chgData name="Fares Makki" userId="d0c14dd2-ce13-49c4-820b-c6a5e60d5a8d" providerId="ADAL" clId="{190E5BF9-DA56-4E89-A802-847FC911DCEB}" dt="2026-04-16T05:34:10.413" v="0" actId="47"/>
      <pc:docMkLst>
        <pc:docMk/>
      </pc:docMkLst>
      <pc:sldChg chg="del">
        <pc:chgData name="Fares Makki" userId="d0c14dd2-ce13-49c4-820b-c6a5e60d5a8d" providerId="ADAL" clId="{190E5BF9-DA56-4E89-A802-847FC911DCEB}" dt="2026-04-16T05:34:10.413" v="0" actId="47"/>
        <pc:sldMkLst>
          <pc:docMk/>
          <pc:sldMk cId="266454197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DC150-3378-4DB2-955F-7C90D05BAED3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781E9-DB60-477D-90E9-BD59FBA79B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583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Exemplar: fågelungars nyckelretning att pipa och gapa är skakning av boet; grodans nyckelretning för fångstbeteende är rörelse av lagom stor föremål; runda ansikten och stora ögon är nyckelretning hos människor att beskydda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781E9-DB60-477D-90E9-BD59FBA79BD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38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781E9-DB60-477D-90E9-BD59FBA79BD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5720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Väldigt tama djur har ofta blivit präglade på människan medan de var unga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781E9-DB60-477D-90E9-BD59FBA79BD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986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781E9-DB60-477D-90E9-BD59FBA79BD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66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Putsningsbeteende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781E9-DB60-477D-90E9-BD59FBA79BD1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301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292F0E-FD81-ED87-FEC2-00246ACE0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BD987DE-660A-46C1-D4F6-D1682A2E4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8F6A1B-5120-F742-4F54-0717D314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1BA858-6D30-38E4-9A52-93AF25A2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985B352-A311-3783-6E7B-FF67A297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329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39EB0A-1CE8-58E6-B00C-1BBFD6F0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725AE08-16DA-16CD-20BE-6C66D867B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2F0D20-FAE6-014A-0F4A-C7BA81FA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757447-1AFA-8C5C-074C-6E5B0AAE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FF835D-4B15-5C8C-8892-95C0A5EF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165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BF743E4-3AB3-301B-B942-466C37CCE3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F32EAE6-B9E8-759E-61C4-0334C99CE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5FE44DE-0698-1F20-EF43-42F0407B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FA46A04-6BF4-521D-B24C-F036347A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2A0AE0-1FE7-DBD5-DA2E-36E0A4FA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935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511BEE-CD58-E303-B1B7-87DFC91B1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F33475-3E28-24EB-9BCC-F8C123521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8C40CA6-1762-C718-CCBA-897689AF5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ACAECE-EDA9-4164-6FEE-B2BA89B46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8A16AA-882C-E260-3DA4-5B8A3E1B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49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FE9235-5AA3-F8BF-BFDE-DE0C47AB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8086645-7EC6-34B9-00CD-04463C03C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3696CD-DA17-667B-ECC8-6A530E81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B7D7FC6-2B47-A67E-0D94-85D1EEC1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12F2D32-32B7-9B25-607E-E559D1AC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130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17DED7-9268-F3B3-0E5E-FEB404E8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8EE3BC-4653-2871-50A7-1CFDE5D12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3708D9F-4996-051C-B276-178DEA005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F7AFEA4-E829-DDD3-BCB7-9F2CF17C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E7F0F4-E867-893F-FF1A-711735E7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4BB3D2F-5835-D2EC-151F-DD073E19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607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E0B40A-AE73-17BB-1CFC-897F270E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4F9EE2-1DA5-4EB1-0FD4-5B7A1F230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CF4A21-B743-D14A-F6D2-03120E107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72E7DBB-B930-64BA-6635-686E7A2EB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92CA89-6ED2-AD76-7161-06BC07B80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60E718C-323D-BAEE-75F4-8CBB7DF0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6F3A47A-78CE-1A37-C1F8-0F0FAD5B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B3908E6-EFAD-CE72-66ED-83CC032D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01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83F8C2-51FC-369E-BEE8-09F95EBD3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C5763B4-DFD9-3CDE-2ACD-233D05F9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FD1FDD-C704-4795-0198-D8262F65B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D7EBEB5-D728-3C1B-926D-38EDCC0C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99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545478-1BD6-ABC1-5091-76AEFFB6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73BB935-DBA9-A696-F557-27B5A69D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89D7AE5-3B80-4E87-E6F5-0A60A898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319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524186-17E6-20C1-177D-107BAF64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E08E49-CB51-9573-1E88-FE73859C5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D4F4225-1229-35EB-31E7-B34832AD5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D6343CB-654C-7D01-635A-0ED6C34C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BBA533-882F-5562-B79D-D28979BA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F16D1AE-C38F-8D92-80CA-069A4BFC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09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15A609-7AA2-3E08-817F-6755F959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60C082C-B0EE-6B3D-B32E-676A7D4E5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B352B3-4F0E-8BF6-5D93-4F1B259EE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108DB2E-0146-CF5E-5F29-BE176E0B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3539230-FC05-CA57-579A-1A3263A0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B098559-0B3B-AFAB-7618-F87DD253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80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D5DF7DB-403F-0612-B607-B5ADA06B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F1656D-A72D-0D9A-3310-9E1CB0B16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3D03CE-6857-20F5-8CD2-51C37BF61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08ACB-551C-4391-9240-DC4363DDAA9B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51C316-5306-915E-E5AF-158D9923A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7B54EF-52C8-9A41-C26F-ED37A4A39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1CA788-89AC-4C61-B4E7-A9239A0FD3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2976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AAB14D-4A57-E236-5254-6FD3C17035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Biologi 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CB81492-C030-A07C-4202-140D3A9B0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Etologi (latin: </a:t>
            </a:r>
            <a:r>
              <a:rPr lang="sv-SE" i="1" dirty="0" err="1"/>
              <a:t>ethos</a:t>
            </a:r>
            <a:r>
              <a:rPr lang="sv-SE" dirty="0"/>
              <a:t> = vana, </a:t>
            </a:r>
            <a:r>
              <a:rPr lang="sv-SE" i="1" dirty="0"/>
              <a:t>logos</a:t>
            </a:r>
            <a:r>
              <a:rPr lang="sv-SE" dirty="0"/>
              <a:t> = lära) </a:t>
            </a:r>
          </a:p>
        </p:txBody>
      </p:sp>
    </p:spTree>
    <p:extLst>
      <p:ext uri="{BB962C8B-B14F-4D97-AF65-F5344CB8AC3E}">
        <p14:creationId xmlns:p14="http://schemas.microsoft.com/office/powerpoint/2010/main" val="221845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F8A295-BE60-B82C-8361-3E582DFA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Försök- och felmetoden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01BB17-A7C7-14D2-3ACF-E71FB95E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5206" cy="4351338"/>
          </a:xfrm>
        </p:spPr>
        <p:txBody>
          <a:bodyPr/>
          <a:lstStyle/>
          <a:p>
            <a:r>
              <a:rPr lang="sv-SE" dirty="0"/>
              <a:t>Försök- och felmetoden också kallas för </a:t>
            </a:r>
            <a:r>
              <a:rPr lang="sv-SE" i="1" dirty="0"/>
              <a:t>trial and </a:t>
            </a:r>
            <a:r>
              <a:rPr lang="sv-SE" i="1" dirty="0" err="1"/>
              <a:t>error</a:t>
            </a:r>
            <a:r>
              <a:rPr lang="sv-SE" i="1" dirty="0"/>
              <a:t> </a:t>
            </a:r>
          </a:p>
          <a:p>
            <a:r>
              <a:rPr lang="sv-SE" dirty="0"/>
              <a:t>B. F. Skinner var en amerikanske beteendevetaren som placerade råttor i en bur med olika spakar </a:t>
            </a:r>
          </a:p>
          <a:p>
            <a:pPr lvl="1"/>
            <a:r>
              <a:rPr lang="sv-SE" dirty="0"/>
              <a:t>En av spakarna öppnade en matlucka </a:t>
            </a:r>
          </a:p>
          <a:p>
            <a:pPr lvl="1"/>
            <a:r>
              <a:rPr lang="sv-SE" dirty="0"/>
              <a:t>Råttorna försökte spakarna och lärde sig vilken spak öppnade matluckan </a:t>
            </a:r>
          </a:p>
          <a:p>
            <a:pPr lvl="2"/>
            <a:r>
              <a:rPr lang="sv-SE" sz="2400" dirty="0"/>
              <a:t>Upprepade försök och fel </a:t>
            </a:r>
          </a:p>
          <a:p>
            <a:endParaRPr lang="sv-SE" sz="3200" dirty="0"/>
          </a:p>
        </p:txBody>
      </p:sp>
      <p:pic>
        <p:nvPicPr>
          <p:cNvPr id="5126" name="Picture 6" descr="Skinner Box&quot; Images – Browse 13 Stock Photos, Vectors, and Video | Adobe  Stock">
            <a:extLst>
              <a:ext uri="{FF2B5EF4-FFF2-40B4-BE49-F238E27FC236}">
                <a16:creationId xmlns:a16="http://schemas.microsoft.com/office/drawing/2014/main" id="{3B4C419C-293E-0FF5-8A80-0C77562BD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5667" r="15978" b="6384"/>
          <a:stretch/>
        </p:blipFill>
        <p:spPr bwMode="auto">
          <a:xfrm>
            <a:off x="6763406" y="1690688"/>
            <a:ext cx="4923109" cy="42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1A95766-F27B-E3C0-EAB5-ED0490D2257D}"/>
              </a:ext>
            </a:extLst>
          </p:cNvPr>
          <p:cNvSpPr txBox="1"/>
          <p:nvPr/>
        </p:nvSpPr>
        <p:spPr>
          <a:xfrm>
            <a:off x="8065008" y="658368"/>
            <a:ext cx="230428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dirty="0"/>
              <a:t>Positiv förstärkning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9DAB7C0-CF8F-8C2D-B06A-FB709A90D1F9}"/>
              </a:ext>
            </a:extLst>
          </p:cNvPr>
          <p:cNvSpPr txBox="1"/>
          <p:nvPr/>
        </p:nvSpPr>
        <p:spPr>
          <a:xfrm>
            <a:off x="7958422" y="6292820"/>
            <a:ext cx="25174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dirty="0"/>
              <a:t>Negativ Förstärkning </a:t>
            </a:r>
          </a:p>
        </p:txBody>
      </p:sp>
      <p:cxnSp>
        <p:nvCxnSpPr>
          <p:cNvPr id="7" name="Koppling: böjd 6">
            <a:extLst>
              <a:ext uri="{FF2B5EF4-FFF2-40B4-BE49-F238E27FC236}">
                <a16:creationId xmlns:a16="http://schemas.microsoft.com/office/drawing/2014/main" id="{8402E3DF-0EE3-F81B-F174-93E0565F767B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 flipV="1">
            <a:off x="7488936" y="858422"/>
            <a:ext cx="576072" cy="1336137"/>
          </a:xfrm>
          <a:prstGeom prst="curvedConnector2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Koppling: böjd 9">
            <a:extLst>
              <a:ext uri="{FF2B5EF4-FFF2-40B4-BE49-F238E27FC236}">
                <a16:creationId xmlns:a16="http://schemas.microsoft.com/office/drawing/2014/main" id="{D952D4B6-D994-3DBF-FA2C-6DE282E28D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06137" y="6010072"/>
            <a:ext cx="746192" cy="558383"/>
          </a:xfrm>
          <a:prstGeom prst="curvedConnector3">
            <a:avLst>
              <a:gd name="adj1" fmla="val -13166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AD064F-4105-5266-EC86-9EC84985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Latent Inlärning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3C660B-A506-7E18-40F8-19EDAA2F4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7330" cy="4351338"/>
          </a:xfrm>
        </p:spPr>
        <p:txBody>
          <a:bodyPr/>
          <a:lstStyle/>
          <a:p>
            <a:r>
              <a:rPr lang="sv-SE" i="1" dirty="0"/>
              <a:t>latent</a:t>
            </a:r>
            <a:r>
              <a:rPr lang="sv-SE" dirty="0"/>
              <a:t> (dolt och inte uppenbart för tillfället, men som kan utvecklas ytterligare i framtiden) </a:t>
            </a:r>
          </a:p>
          <a:p>
            <a:r>
              <a:rPr lang="sv-SE" dirty="0"/>
              <a:t>Att kunna skapa en minneskarta över omgivningen </a:t>
            </a:r>
          </a:p>
          <a:p>
            <a:endParaRPr lang="sv-SE" dirty="0"/>
          </a:p>
        </p:txBody>
      </p:sp>
      <p:pic>
        <p:nvPicPr>
          <p:cNvPr id="7170" name="Picture 2" descr="Latent Learning – General Psychology">
            <a:extLst>
              <a:ext uri="{FF2B5EF4-FFF2-40B4-BE49-F238E27FC236}">
                <a16:creationId xmlns:a16="http://schemas.microsoft.com/office/drawing/2014/main" id="{29A1D9D7-127B-8C6A-F31E-741140B6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730" y="2130725"/>
            <a:ext cx="3958213" cy="284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orienteering map">
            <a:extLst>
              <a:ext uri="{FF2B5EF4-FFF2-40B4-BE49-F238E27FC236}">
                <a16:creationId xmlns:a16="http://schemas.microsoft.com/office/drawing/2014/main" id="{88FAE8F2-CB1D-F448-F530-2FAA2FC4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30" y="1690688"/>
            <a:ext cx="2589126" cy="37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57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7675E0-148A-3232-0B95-60910C7E0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Prägling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EC8957-09EB-D984-E1D6-E2898C85C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7580" cy="4351338"/>
          </a:xfrm>
        </p:spPr>
        <p:txBody>
          <a:bodyPr/>
          <a:lstStyle/>
          <a:p>
            <a:r>
              <a:rPr lang="sv-SE" dirty="0"/>
              <a:t>En form av inlärning som måste ske under en viss period av djurens liv </a:t>
            </a:r>
          </a:p>
          <a:p>
            <a:pPr lvl="1"/>
            <a:r>
              <a:rPr lang="sv-SE" dirty="0"/>
              <a:t>Exempel: ändar och gäss saknar medfödd kunskaper om hur föräldrar ser ut och nykläckta ungar följer alltid efter det första rörliga och någorlunda stora föremål de ser </a:t>
            </a:r>
          </a:p>
          <a:p>
            <a:pPr lvl="1"/>
            <a:r>
              <a:rPr lang="sv-SE" dirty="0"/>
              <a:t>Exempel: hundvalpar som skiljas för tidigt från mamman och växer upp med människor (utan att få träffa andra hundar) blir </a:t>
            </a:r>
            <a:r>
              <a:rPr lang="sv-SE" i="1" dirty="0"/>
              <a:t>sexuellt präglad</a:t>
            </a:r>
            <a:r>
              <a:rPr lang="sv-SE" dirty="0"/>
              <a:t> på människor</a:t>
            </a:r>
          </a:p>
          <a:p>
            <a:pPr lvl="2"/>
            <a:r>
              <a:rPr lang="sv-SE" sz="2400" dirty="0"/>
              <a:t>Parningsbeteende riktas mot endast människor </a:t>
            </a:r>
          </a:p>
        </p:txBody>
      </p:sp>
      <p:pic>
        <p:nvPicPr>
          <p:cNvPr id="9218" name="Picture 2" descr="Etologi och beteendeekologi - Magnus Ehingers undervisning">
            <a:extLst>
              <a:ext uri="{FF2B5EF4-FFF2-40B4-BE49-F238E27FC236}">
                <a16:creationId xmlns:a16="http://schemas.microsoft.com/office/drawing/2014/main" id="{86E65446-B4CF-343E-B026-436F8D05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77" y="1681458"/>
            <a:ext cx="4895223" cy="36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1731299-9EF2-031D-D04D-B3E544948879}"/>
              </a:ext>
            </a:extLst>
          </p:cNvPr>
          <p:cNvSpPr txBox="1"/>
          <p:nvPr/>
        </p:nvSpPr>
        <p:spPr>
          <a:xfrm>
            <a:off x="7694731" y="5530632"/>
            <a:ext cx="409931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dirty="0"/>
              <a:t>Konrad Lorenz (införde begreppet prägling) som är följt av nykläckta gäss </a:t>
            </a:r>
          </a:p>
        </p:txBody>
      </p:sp>
    </p:spTree>
    <p:extLst>
      <p:ext uri="{BB962C8B-B14F-4D97-AF65-F5344CB8AC3E}">
        <p14:creationId xmlns:p14="http://schemas.microsoft.com/office/powerpoint/2010/main" val="2407561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1C1920-6AC0-B19F-CA52-4D4B1DE0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Imitation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B3530-AB06-CC4B-E334-6F108FDD8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När man lär sig genom att observera andra som utför nya beteenden </a:t>
            </a:r>
          </a:p>
          <a:p>
            <a:pPr lvl="1"/>
            <a:r>
              <a:rPr lang="sv-SE" dirty="0"/>
              <a:t>Exempel: fåglar som måste höra hur de vuxna fåglar låter för att kunna sjunga på rätt sätt </a:t>
            </a:r>
          </a:p>
          <a:p>
            <a:pPr lvl="1"/>
            <a:r>
              <a:rPr lang="sv-SE" dirty="0"/>
              <a:t>Exempel: japanska makaken som badar i varma källor under vintern </a:t>
            </a:r>
          </a:p>
        </p:txBody>
      </p:sp>
      <p:pic>
        <p:nvPicPr>
          <p:cNvPr id="10242" name="Picture 2" descr="Ryokan och bad i varma källor i Shibu Onsen - japanresor.se">
            <a:extLst>
              <a:ext uri="{FF2B5EF4-FFF2-40B4-BE49-F238E27FC236}">
                <a16:creationId xmlns:a16="http://schemas.microsoft.com/office/drawing/2014/main" id="{16BEC513-4A30-2232-C50C-4F47E593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20" y="3280529"/>
            <a:ext cx="4984422" cy="33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ågelsånglektion #12: Kärrsångare, härmsångare, blåhake och näktergal -  Naturmorgon | Sveriges Radio">
            <a:extLst>
              <a:ext uri="{FF2B5EF4-FFF2-40B4-BE49-F238E27FC236}">
                <a16:creationId xmlns:a16="http://schemas.microsoft.com/office/drawing/2014/main" id="{24B51993-7F05-2E0B-DAC0-E50E3D1E5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42" y="499375"/>
            <a:ext cx="4235778" cy="23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66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5BAA3C-F9A8-FF3A-959C-B900B0BD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Betingade reflexer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3B3C95-EBD6-ECAD-6FD2-BEFC751ED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045677" cy="4351338"/>
          </a:xfrm>
        </p:spPr>
        <p:txBody>
          <a:bodyPr/>
          <a:lstStyle/>
          <a:p>
            <a:r>
              <a:rPr lang="sv-SE" dirty="0"/>
              <a:t>Pavlovs hundar </a:t>
            </a:r>
          </a:p>
        </p:txBody>
      </p:sp>
      <p:pic>
        <p:nvPicPr>
          <p:cNvPr id="4098" name="Picture 2" descr="Pavlovs hundar. ">
            <a:extLst>
              <a:ext uri="{FF2B5EF4-FFF2-40B4-BE49-F238E27FC236}">
                <a16:creationId xmlns:a16="http://schemas.microsoft.com/office/drawing/2014/main" id="{27296A13-6AA7-1118-D6CD-589444CE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94" y="1499441"/>
            <a:ext cx="8486606" cy="53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3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FE10233-5B41-6FA3-C4E6-7946194C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Kommunikation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EE941A3-C54D-4865-673A-B10CDBC5F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629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76383F-9F3C-0D4E-8A46-350092CF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Kommunikation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AA9292-6B9D-35B9-115E-40C69C70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En fördel av att kunna meddela sig med varandra inom populationen </a:t>
            </a:r>
          </a:p>
          <a:p>
            <a:r>
              <a:rPr lang="sv-SE" dirty="0"/>
              <a:t>Evolutionen lett fram till olika sorts kommunikation: </a:t>
            </a:r>
          </a:p>
          <a:p>
            <a:pPr lvl="1"/>
            <a:r>
              <a:rPr lang="sv-SE" dirty="0"/>
              <a:t>Kemiska signaler </a:t>
            </a:r>
          </a:p>
          <a:p>
            <a:pPr lvl="1"/>
            <a:r>
              <a:rPr lang="sv-SE" dirty="0"/>
              <a:t>Akustiska signaler</a:t>
            </a:r>
          </a:p>
          <a:p>
            <a:pPr lvl="1"/>
            <a:r>
              <a:rPr lang="sv-SE" dirty="0"/>
              <a:t>Taktila signaler </a:t>
            </a:r>
          </a:p>
          <a:p>
            <a:pPr lvl="1"/>
            <a:r>
              <a:rPr lang="sv-SE" dirty="0"/>
              <a:t>Visuella signaler </a:t>
            </a:r>
          </a:p>
        </p:txBody>
      </p:sp>
    </p:spTree>
    <p:extLst>
      <p:ext uri="{BB962C8B-B14F-4D97-AF65-F5344CB8AC3E}">
        <p14:creationId xmlns:p14="http://schemas.microsoft.com/office/powerpoint/2010/main" val="1459569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7B72E3-0500-D3EC-52FA-C3C5FF19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Kemiska signaler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245EF4-CF39-9D98-2AA4-15D8C6FDA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24340" cy="4902412"/>
          </a:xfrm>
        </p:spPr>
        <p:txBody>
          <a:bodyPr>
            <a:normAutofit lnSpcReduction="10000"/>
          </a:bodyPr>
          <a:lstStyle/>
          <a:p>
            <a:r>
              <a:rPr lang="sv-SE" dirty="0"/>
              <a:t>Ämnen som tillverkas i kroppen, och som sprids för att påverka andra individers beteenden, kallas </a:t>
            </a:r>
            <a:r>
              <a:rPr lang="sv-SE" i="1" dirty="0"/>
              <a:t>feromoner</a:t>
            </a:r>
            <a:r>
              <a:rPr lang="sv-SE" dirty="0"/>
              <a:t> </a:t>
            </a:r>
          </a:p>
          <a:p>
            <a:r>
              <a:rPr lang="sv-SE" dirty="0"/>
              <a:t>Feromoner används för att märka ut revir, varna, eller lockar till sig en partner att para sig med</a:t>
            </a:r>
          </a:p>
          <a:p>
            <a:r>
              <a:rPr lang="sv-SE" dirty="0"/>
              <a:t>Hundar och katter lämnar meddelanden till varandra med hjälp av urin </a:t>
            </a:r>
          </a:p>
          <a:p>
            <a:r>
              <a:rPr lang="sv-SE" dirty="0"/>
              <a:t>Många däggdjur har speciella doftkörtlar </a:t>
            </a:r>
          </a:p>
        </p:txBody>
      </p:sp>
      <p:pic>
        <p:nvPicPr>
          <p:cNvPr id="11266" name="Picture 2" descr="Hur fungerar Feliway Classic?">
            <a:extLst>
              <a:ext uri="{FF2B5EF4-FFF2-40B4-BE49-F238E27FC236}">
                <a16:creationId xmlns:a16="http://schemas.microsoft.com/office/drawing/2014/main" id="{4D122CB9-BCC3-71F9-B273-B14E0045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423" y="3968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öd skogsmyra – Wikipedia">
            <a:extLst>
              <a:ext uri="{FF2B5EF4-FFF2-40B4-BE49-F238E27FC236}">
                <a16:creationId xmlns:a16="http://schemas.microsoft.com/office/drawing/2014/main" id="{7B5E34C3-25A4-D2AD-2794-6F65A3C8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423" y="36353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En bild som visar text, fjäril, ryggradslös, insekt&#10;&#10;AI-genererat innehåll kan vara felaktigt.">
            <a:extLst>
              <a:ext uri="{FF2B5EF4-FFF2-40B4-BE49-F238E27FC236}">
                <a16:creationId xmlns:a16="http://schemas.microsoft.com/office/drawing/2014/main" id="{B50D52A3-AE06-3B3B-E4CE-979865975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895" r="39972"/>
          <a:stretch/>
        </p:blipFill>
        <p:spPr>
          <a:xfrm>
            <a:off x="6621864" y="129963"/>
            <a:ext cx="2301072" cy="672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8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8989A5-77DB-C7A0-7CF9-7EFA04FD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Akustiska signaler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1B4193-734C-B222-DBB9-64F4AE17B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2745" cy="4351338"/>
          </a:xfrm>
        </p:spPr>
        <p:txBody>
          <a:bodyPr/>
          <a:lstStyle/>
          <a:p>
            <a:r>
              <a:rPr lang="sv-SE"/>
              <a:t>Djurens läten riktas normalt till individer inom den egna arten </a:t>
            </a:r>
          </a:p>
          <a:p>
            <a:r>
              <a:rPr lang="sv-SE"/>
              <a:t>Locka individer av motsatt kön </a:t>
            </a:r>
          </a:p>
          <a:p>
            <a:r>
              <a:rPr lang="sv-SE"/>
              <a:t>Avskräcka individer av samma kön </a:t>
            </a:r>
          </a:p>
          <a:p>
            <a:r>
              <a:rPr lang="sv-SE"/>
              <a:t>Varningsläten – fara i närheten </a:t>
            </a:r>
          </a:p>
          <a:p>
            <a:r>
              <a:rPr lang="sv-SE"/>
              <a:t>Sociala läten – hålla samman en flock </a:t>
            </a:r>
            <a:endParaRPr lang="sv-SE" dirty="0"/>
          </a:p>
        </p:txBody>
      </p:sp>
      <p:pic>
        <p:nvPicPr>
          <p:cNvPr id="12290" name="Picture 2" descr="Brunhök – Wikipedia">
            <a:extLst>
              <a:ext uri="{FF2B5EF4-FFF2-40B4-BE49-F238E27FC236}">
                <a16:creationId xmlns:a16="http://schemas.microsoft.com/office/drawing/2014/main" id="{963AD38C-D645-BDFA-329C-7D31B9399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7825" r="27904" b="13014"/>
          <a:stretch/>
        </p:blipFill>
        <p:spPr bwMode="auto">
          <a:xfrm>
            <a:off x="9082613" y="374716"/>
            <a:ext cx="3034768" cy="3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oltrast | Fakta om fåglar | Vivara Naturprodukter">
            <a:extLst>
              <a:ext uri="{FF2B5EF4-FFF2-40B4-BE49-F238E27FC236}">
                <a16:creationId xmlns:a16="http://schemas.microsoft.com/office/drawing/2014/main" id="{A3033983-F110-5AEA-0106-9ED701B67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04" y="1811591"/>
            <a:ext cx="2803491" cy="280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rodor på Österlen – Arne Berneklint Photography">
            <a:extLst>
              <a:ext uri="{FF2B5EF4-FFF2-40B4-BE49-F238E27FC236}">
                <a16:creationId xmlns:a16="http://schemas.microsoft.com/office/drawing/2014/main" id="{96E43FFE-98ED-13A2-0277-76CB5D45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995" y="4735985"/>
            <a:ext cx="3184005" cy="21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64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7EAFDC-F8B4-5B16-97A3-B5EC9217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Taktila signaler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E404B9-F403-CB1F-09F8-0D464C780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1577" cy="1803695"/>
          </a:xfrm>
        </p:spPr>
        <p:txBody>
          <a:bodyPr/>
          <a:lstStyle/>
          <a:p>
            <a:r>
              <a:rPr lang="sv-SE" dirty="0"/>
              <a:t>Känselsignaler som innebär att djuren meddelar sig med varandra genom beröring </a:t>
            </a:r>
          </a:p>
        </p:txBody>
      </p:sp>
      <p:pic>
        <p:nvPicPr>
          <p:cNvPr id="13314" name="Picture 2" descr="Silltruten - BirdLife Sverige">
            <a:extLst>
              <a:ext uri="{FF2B5EF4-FFF2-40B4-BE49-F238E27FC236}">
                <a16:creationId xmlns:a16="http://schemas.microsoft.com/office/drawing/2014/main" id="{3B4F8E89-9ECB-A8F0-DC94-9A3434DD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6836"/>
            <a:ext cx="5821475" cy="29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5 400+ Putsa Fjädrarna - Stockvideor och royaltyfria filmer - iStock">
            <a:extLst>
              <a:ext uri="{FF2B5EF4-FFF2-40B4-BE49-F238E27FC236}">
                <a16:creationId xmlns:a16="http://schemas.microsoft.com/office/drawing/2014/main" id="{975490CD-AC4B-95B6-AEE6-F3EA7DB6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40" y="3805184"/>
            <a:ext cx="5221793" cy="293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ästan som vi - Världsnaturfonden WWF">
            <a:extLst>
              <a:ext uri="{FF2B5EF4-FFF2-40B4-BE49-F238E27FC236}">
                <a16:creationId xmlns:a16="http://schemas.microsoft.com/office/drawing/2014/main" id="{498B6818-A515-825B-EAF7-DE37B184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7" y="3439781"/>
            <a:ext cx="4842073" cy="32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6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9629B7-396D-B422-4C97-E9A16FE2B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Etologi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E533BD-F1A9-8DCA-DC1E-BBB421439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i="1" dirty="0"/>
              <a:t>Hur</a:t>
            </a:r>
            <a:r>
              <a:rPr lang="sv-SE" dirty="0"/>
              <a:t> djur beter sig och </a:t>
            </a:r>
            <a:r>
              <a:rPr lang="sv-SE" i="1" dirty="0"/>
              <a:t>vad</a:t>
            </a:r>
            <a:r>
              <a:rPr lang="sv-SE" dirty="0"/>
              <a:t> får dem att utföra vissa beteenden </a:t>
            </a:r>
          </a:p>
          <a:p>
            <a:pPr lvl="1"/>
            <a:r>
              <a:rPr lang="sv-SE" dirty="0"/>
              <a:t>Naturligt urval spelar roll med olika beteenden </a:t>
            </a:r>
          </a:p>
          <a:p>
            <a:r>
              <a:rPr lang="sv-SE" dirty="0"/>
              <a:t>Etologi + evolutionära och ekologiska aspekter = </a:t>
            </a:r>
            <a:r>
              <a:rPr lang="sv-SE" i="1" dirty="0"/>
              <a:t>beteendeekologi</a:t>
            </a:r>
            <a:r>
              <a:rPr lang="sv-SE" dirty="0"/>
              <a:t> </a:t>
            </a:r>
          </a:p>
          <a:p>
            <a:r>
              <a:rPr lang="sv-SE" dirty="0"/>
              <a:t>Vissa beteenden är medfödda och utförs reflexmässigt </a:t>
            </a:r>
          </a:p>
          <a:p>
            <a:r>
              <a:rPr lang="sv-SE" dirty="0"/>
              <a:t>Viss beteenden är inlärda och förändras efter erfarenheter </a:t>
            </a:r>
          </a:p>
          <a:p>
            <a:r>
              <a:rPr lang="sv-SE" dirty="0"/>
              <a:t>Medfödda beteenden kan kompletteras med inlärning </a:t>
            </a:r>
          </a:p>
        </p:txBody>
      </p:sp>
    </p:spTree>
    <p:extLst>
      <p:ext uri="{BB962C8B-B14F-4D97-AF65-F5344CB8AC3E}">
        <p14:creationId xmlns:p14="http://schemas.microsoft.com/office/powerpoint/2010/main" val="298689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E8E7C2-E5AD-8419-4D54-E4B7E60A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Visuella signaler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576075-DFA2-B367-29D2-DB891D8A9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984" cy="4351338"/>
          </a:xfrm>
        </p:spPr>
        <p:txBody>
          <a:bodyPr/>
          <a:lstStyle/>
          <a:p>
            <a:r>
              <a:rPr lang="sv-SE" dirty="0"/>
              <a:t>Visuella delar av kroppen (t. ex. färger) eller visuella beteenden (rörelsemönster) </a:t>
            </a:r>
          </a:p>
        </p:txBody>
      </p:sp>
      <p:pic>
        <p:nvPicPr>
          <p:cNvPr id="14340" name="Picture 4" descr="Dog Language Stock Illustrations – 3,113 Dog Language Stock Illustrations,  Vectors &amp; Clipart - Dreamstime">
            <a:extLst>
              <a:ext uri="{FF2B5EF4-FFF2-40B4-BE49-F238E27FC236}">
                <a16:creationId xmlns:a16="http://schemas.microsoft.com/office/drawing/2014/main" id="{C66C253E-9BB1-3B7F-4F82-3DAE1F79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0"/>
            <a:ext cx="739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1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DCF144-AD16-F34A-0DD8-24547A76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29A44E5-4FC6-8C30-E56A-9DEA3D148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457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1AE86-90AE-7968-9AAC-6770C6ED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2AAE05-97D9-7B0C-10B0-78ADABDA3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Flykt</a:t>
            </a:r>
          </a:p>
          <a:p>
            <a:pPr lvl="1"/>
            <a:r>
              <a:rPr lang="sv-SE" sz="2800" dirty="0"/>
              <a:t>Att kunna springa snabbt </a:t>
            </a:r>
          </a:p>
          <a:p>
            <a:pPr lvl="1"/>
            <a:r>
              <a:rPr lang="sv-SE" sz="2800" dirty="0"/>
              <a:t>Gömmer sig </a:t>
            </a:r>
          </a:p>
          <a:p>
            <a:pPr lvl="1"/>
            <a:r>
              <a:rPr lang="sv-SE" sz="2800" dirty="0"/>
              <a:t>Sköldpaddor sluter sig inom sina skal </a:t>
            </a:r>
          </a:p>
          <a:p>
            <a:pPr lvl="1"/>
            <a:r>
              <a:rPr lang="sv-SE" sz="2800" dirty="0"/>
              <a:t>Bläckfiskar sprider bläckfärgad vätska </a:t>
            </a:r>
          </a:p>
          <a:p>
            <a:pPr lvl="1"/>
            <a:r>
              <a:rPr lang="sv-SE" sz="2800" dirty="0"/>
              <a:t>Ruvande fåglar som plötsligt flyger upp med bullrande vingslag och skrikande lät </a:t>
            </a:r>
          </a:p>
          <a:p>
            <a:pPr lvl="1"/>
            <a:r>
              <a:rPr lang="sv-SE" sz="2800" dirty="0"/>
              <a:t>Spelar skadad för att leda ifrån fågelboet </a:t>
            </a:r>
          </a:p>
        </p:txBody>
      </p:sp>
    </p:spTree>
    <p:extLst>
      <p:ext uri="{BB962C8B-B14F-4D97-AF65-F5344CB8AC3E}">
        <p14:creationId xmlns:p14="http://schemas.microsoft.com/office/powerpoint/2010/main" val="2679036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319E12-E349-948F-834F-500203EA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6A2F6B-2187-D9DE-12FC-C83583B5D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6411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Kamouflage </a:t>
            </a:r>
          </a:p>
          <a:p>
            <a:pPr lvl="1"/>
            <a:r>
              <a:rPr lang="sv-SE" sz="2800" dirty="0"/>
              <a:t>Djurens färg och form sammansmälter med bakgrundens </a:t>
            </a:r>
          </a:p>
        </p:txBody>
      </p:sp>
      <p:pic>
        <p:nvPicPr>
          <p:cNvPr id="15362" name="Picture 2" descr="10 mästare på kamouflage: Hur många kan du se? | Land">
            <a:extLst>
              <a:ext uri="{FF2B5EF4-FFF2-40B4-BE49-F238E27FC236}">
                <a16:creationId xmlns:a16="http://schemas.microsoft.com/office/drawing/2014/main" id="{75107E07-42A6-B399-BA24-D896EDE30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767" y="378863"/>
            <a:ext cx="2713469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10 mästare på kamouflage: Hur många kan du se? | Land">
            <a:extLst>
              <a:ext uri="{FF2B5EF4-FFF2-40B4-BE49-F238E27FC236}">
                <a16:creationId xmlns:a16="http://schemas.microsoft.com/office/drawing/2014/main" id="{85D403A8-F644-8C20-0071-DE583FADF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70" y="739016"/>
            <a:ext cx="3586646" cy="26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Kan du hitta de gömda kamouflage-djuren? | Göteborgs-Posten">
            <a:extLst>
              <a:ext uri="{FF2B5EF4-FFF2-40B4-BE49-F238E27FC236}">
                <a16:creationId xmlns:a16="http://schemas.microsoft.com/office/drawing/2014/main" id="{A7703263-2C0E-4211-6741-758FADFE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70" y="3808735"/>
            <a:ext cx="3493790" cy="21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Kamouflage - Fotosidan">
            <a:extLst>
              <a:ext uri="{FF2B5EF4-FFF2-40B4-BE49-F238E27FC236}">
                <a16:creationId xmlns:a16="http://schemas.microsoft.com/office/drawing/2014/main" id="{7990FE46-5DB5-F50C-897B-34F970AE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5" y="3808735"/>
            <a:ext cx="4246619" cy="21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Lejon Djur Äng - Gratis foto på Pixabay">
            <a:extLst>
              <a:ext uri="{FF2B5EF4-FFF2-40B4-BE49-F238E27FC236}">
                <a16:creationId xmlns:a16="http://schemas.microsoft.com/office/drawing/2014/main" id="{74CC24CC-1A7F-537B-32D7-AC209A43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71" y="4065369"/>
            <a:ext cx="2894662" cy="19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A536E4-D246-FC08-36B1-62FF4B22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8CACFD9-65E7-521D-0321-A4AD11E40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21976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Vapen </a:t>
            </a:r>
          </a:p>
          <a:p>
            <a:pPr lvl="1"/>
            <a:r>
              <a:rPr lang="sv-SE" sz="2800" dirty="0"/>
              <a:t>Vassa tänder </a:t>
            </a:r>
          </a:p>
          <a:p>
            <a:pPr lvl="1"/>
            <a:r>
              <a:rPr lang="sv-SE" sz="2800" dirty="0"/>
              <a:t>Horn </a:t>
            </a:r>
          </a:p>
          <a:p>
            <a:pPr lvl="1"/>
            <a:r>
              <a:rPr lang="sv-SE" sz="2800" dirty="0"/>
              <a:t>Hovar </a:t>
            </a:r>
          </a:p>
          <a:p>
            <a:pPr lvl="1"/>
            <a:r>
              <a:rPr lang="sv-SE" sz="2800" dirty="0"/>
              <a:t>Taggar </a:t>
            </a:r>
          </a:p>
          <a:p>
            <a:pPr lvl="1"/>
            <a:r>
              <a:rPr lang="sv-SE" sz="2800" dirty="0"/>
              <a:t>Gift </a:t>
            </a:r>
          </a:p>
        </p:txBody>
      </p:sp>
      <p:pic>
        <p:nvPicPr>
          <p:cNvPr id="16386" name="Picture 2" descr="Få expertens tips vid makrofoto av myror | digitalfotoforalla.se">
            <a:extLst>
              <a:ext uri="{FF2B5EF4-FFF2-40B4-BE49-F238E27FC236}">
                <a16:creationId xmlns:a16="http://schemas.microsoft.com/office/drawing/2014/main" id="{807CEEE1-A81E-7E15-36CF-34DD7AB16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t="15099" r="13601" b="15086"/>
          <a:stretch/>
        </p:blipFill>
        <p:spPr bwMode="auto">
          <a:xfrm>
            <a:off x="1696263" y="4633328"/>
            <a:ext cx="2684307" cy="197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Kommunikation - Magnus Ehingers undervisning">
            <a:extLst>
              <a:ext uri="{FF2B5EF4-FFF2-40B4-BE49-F238E27FC236}">
                <a16:creationId xmlns:a16="http://schemas.microsoft.com/office/drawing/2014/main" id="{7DC49273-CA31-E639-8C37-209250C4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36" y="354894"/>
            <a:ext cx="2651927" cy="36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Kronhjort – JAKT24/7">
            <a:extLst>
              <a:ext uri="{FF2B5EF4-FFF2-40B4-BE49-F238E27FC236}">
                <a16:creationId xmlns:a16="http://schemas.microsoft.com/office/drawing/2014/main" id="{42D09C49-8230-37DD-59B1-8330D38C9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0"/>
          <a:stretch/>
        </p:blipFill>
        <p:spPr bwMode="auto">
          <a:xfrm>
            <a:off x="4700965" y="4146344"/>
            <a:ext cx="2790067" cy="25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ow do snake fangs work? How snakes quickly strike prey twice their size |  Discover Wildlife">
            <a:extLst>
              <a:ext uri="{FF2B5EF4-FFF2-40B4-BE49-F238E27FC236}">
                <a16:creationId xmlns:a16="http://schemas.microsoft.com/office/drawing/2014/main" id="{1D072DCC-51E3-6399-877A-445EF0A8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01" y="655839"/>
            <a:ext cx="3882629" cy="25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40 Types of Cactus for Your Home: Best Indoor Varieties">
            <a:extLst>
              <a:ext uri="{FF2B5EF4-FFF2-40B4-BE49-F238E27FC236}">
                <a16:creationId xmlns:a16="http://schemas.microsoft.com/office/drawing/2014/main" id="{537F4DEA-C92D-D016-F251-67904E1B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91" y="3772729"/>
            <a:ext cx="4102790" cy="27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64E134-35F8-391C-D9A0-DB5EC059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09952C-A882-CBE1-3A0B-251FBFF42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Avskräckande signaler</a:t>
            </a:r>
          </a:p>
          <a:p>
            <a:pPr lvl="1"/>
            <a:r>
              <a:rPr lang="sv-SE" sz="2800" dirty="0"/>
              <a:t>Varnar andra djur om hur farlig det är även försöka stridas </a:t>
            </a:r>
          </a:p>
          <a:p>
            <a:pPr lvl="1"/>
            <a:r>
              <a:rPr lang="sv-SE" sz="2800" dirty="0" err="1"/>
              <a:t>Aposematisk</a:t>
            </a:r>
            <a:r>
              <a:rPr lang="sv-SE" sz="2800" dirty="0"/>
              <a:t> färgteckning är utseendet som är färgstark och kontrastrikt </a:t>
            </a:r>
          </a:p>
        </p:txBody>
      </p:sp>
      <p:pic>
        <p:nvPicPr>
          <p:cNvPr id="17410" name="Picture 2" descr="Bi eller geting? Så ser du skillnaden | Land">
            <a:extLst>
              <a:ext uri="{FF2B5EF4-FFF2-40B4-BE49-F238E27FC236}">
                <a16:creationId xmlns:a16="http://schemas.microsoft.com/office/drawing/2014/main" id="{DD952251-9A31-15C1-8AF9-9082C1175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9" y="251208"/>
            <a:ext cx="4148005" cy="26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ästlig diamantskallerorm – Wikipedia">
            <a:extLst>
              <a:ext uri="{FF2B5EF4-FFF2-40B4-BE49-F238E27FC236}">
                <a16:creationId xmlns:a16="http://schemas.microsoft.com/office/drawing/2014/main" id="{7568A61D-9C2F-09FD-0814-EC3EB71D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79" y="3307575"/>
            <a:ext cx="4532435" cy="30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24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1F2275-8080-38AF-47B5-D31A9B15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E147A7-D6DD-FC42-D7D9-EC2A20C7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8684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Mimikry </a:t>
            </a:r>
          </a:p>
          <a:p>
            <a:pPr lvl="1"/>
            <a:r>
              <a:rPr lang="sv-SE" sz="2800" dirty="0"/>
              <a:t>Djur försvarar sig med att likna andra och ofta farligare djur </a:t>
            </a:r>
          </a:p>
        </p:txBody>
      </p:sp>
      <p:pic>
        <p:nvPicPr>
          <p:cNvPr id="18434" name="Picture 2" descr="Blomflugor – Wikipedia">
            <a:extLst>
              <a:ext uri="{FF2B5EF4-FFF2-40B4-BE49-F238E27FC236}">
                <a16:creationId xmlns:a16="http://schemas.microsoft.com/office/drawing/2014/main" id="{EF7CBE9F-9B4D-0DEC-2B1A-37D89E6B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64" y="1457011"/>
            <a:ext cx="5834017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imicry - Biologi">
            <a:extLst>
              <a:ext uri="{FF2B5EF4-FFF2-40B4-BE49-F238E27FC236}">
                <a16:creationId xmlns:a16="http://schemas.microsoft.com/office/drawing/2014/main" id="{84DC4BAE-0C14-E7DE-7466-C3E4325F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0" y="4035425"/>
            <a:ext cx="49244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7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A7BB55-3DAC-AD8B-D975-474F91FC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B23222-640D-F9E5-E41B-36ED3B00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0827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Varningssignaler </a:t>
            </a:r>
          </a:p>
          <a:p>
            <a:pPr lvl="1"/>
            <a:r>
              <a:rPr lang="sv-SE" sz="2800" dirty="0"/>
              <a:t>Många djur sänder ut varningssignaler när de upptäcker fiender</a:t>
            </a:r>
          </a:p>
          <a:p>
            <a:pPr lvl="1"/>
            <a:r>
              <a:rPr lang="sv-SE" sz="2400" dirty="0"/>
              <a:t>Exempel: </a:t>
            </a:r>
          </a:p>
          <a:p>
            <a:pPr lvl="2"/>
            <a:r>
              <a:rPr lang="sv-SE" sz="2400" dirty="0"/>
              <a:t>Småfåglars högfrekventa varningsläten </a:t>
            </a:r>
          </a:p>
          <a:p>
            <a:pPr lvl="2"/>
            <a:r>
              <a:rPr lang="sv-SE" sz="2400" dirty="0"/>
              <a:t>Bäver som plaskar kraftigt med platta svans mot vattenyta </a:t>
            </a:r>
          </a:p>
          <a:p>
            <a:r>
              <a:rPr lang="sv-SE" dirty="0"/>
              <a:t>Kan vara </a:t>
            </a:r>
            <a:r>
              <a:rPr lang="sv-SE" i="1" dirty="0"/>
              <a:t>altruism</a:t>
            </a:r>
            <a:r>
              <a:rPr lang="sv-SE" dirty="0"/>
              <a:t> (någon offrar sig för andra) </a:t>
            </a:r>
          </a:p>
          <a:p>
            <a:pPr lvl="2"/>
            <a:endParaRPr lang="sv-SE" dirty="0"/>
          </a:p>
        </p:txBody>
      </p:sp>
      <p:pic>
        <p:nvPicPr>
          <p:cNvPr id="19458" name="Picture 2" descr="Bävrar – Wikipedia">
            <a:extLst>
              <a:ext uri="{FF2B5EF4-FFF2-40B4-BE49-F238E27FC236}">
                <a16:creationId xmlns:a16="http://schemas.microsoft.com/office/drawing/2014/main" id="{32B1A284-A1DF-F32D-6D23-5D177FB3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27" y="1825625"/>
            <a:ext cx="3751868" cy="37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37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97F06A-317B-FD5C-C7F2-7B9C328A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Försvar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425960-672C-7AA3-2D75-BF0483F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2918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Flockliv och kollektiv försvar </a:t>
            </a:r>
            <a:endParaRPr lang="sv-SE" sz="3200" dirty="0"/>
          </a:p>
          <a:p>
            <a:pPr lvl="1"/>
            <a:r>
              <a:rPr lang="sv-SE" dirty="0"/>
              <a:t>Att leva i flock ökar chansen att någon spanar fiender och att hitta nya matställen </a:t>
            </a:r>
          </a:p>
          <a:p>
            <a:pPr lvl="1"/>
            <a:r>
              <a:rPr lang="sv-SE" dirty="0"/>
              <a:t>Svårt att jaga enstaka individer om alla är tätt intill varandra </a:t>
            </a:r>
          </a:p>
        </p:txBody>
      </p:sp>
      <p:pic>
        <p:nvPicPr>
          <p:cNvPr id="20482" name="Picture 2" descr="Hur undviker fåglar att kollidera? | illvet.se">
            <a:extLst>
              <a:ext uri="{FF2B5EF4-FFF2-40B4-BE49-F238E27FC236}">
                <a16:creationId xmlns:a16="http://schemas.microsoft.com/office/drawing/2014/main" id="{9F150B36-9980-AA0F-8D7A-C8302353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2" y="0"/>
            <a:ext cx="3449755" cy="239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chools of Fish Swim Quietly, Researchers Say - ASME">
            <a:extLst>
              <a:ext uri="{FF2B5EF4-FFF2-40B4-BE49-F238E27FC236}">
                <a16:creationId xmlns:a16="http://schemas.microsoft.com/office/drawing/2014/main" id="{95D3A823-17FE-5C7C-ABBF-9035D105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481" y="2508407"/>
            <a:ext cx="3275519" cy="18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As Canada Goose Populations Recover, Northwest Farmers Pay The Price">
            <a:extLst>
              <a:ext uri="{FF2B5EF4-FFF2-40B4-BE49-F238E27FC236}">
                <a16:creationId xmlns:a16="http://schemas.microsoft.com/office/drawing/2014/main" id="{CDD5D798-929B-6978-3217-7F7143807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28" y="4467118"/>
            <a:ext cx="3756072" cy="21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erd of zebra - Stock Image - Z943/0051 - Science Photo Library">
            <a:extLst>
              <a:ext uri="{FF2B5EF4-FFF2-40B4-BE49-F238E27FC236}">
                <a16:creationId xmlns:a16="http://schemas.microsoft.com/office/drawing/2014/main" id="{CA0EBCAE-A619-AE2E-8447-84ACB021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04" y="4278233"/>
            <a:ext cx="3793432" cy="25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5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9B7E4C8-F6DB-B9C3-7FE3-6B631E6A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Konkurrens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907882A-123F-96E7-AA8E-6820ADE0F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502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F8069E9-4A6F-EE59-6A5A-D4E54982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Medfödda beteenden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5A90BEC-83FA-A0F3-DABA-1D82335E4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707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953122-9749-53F3-7E62-6217A21D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Konkurrens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1D071C-2EC4-DC45-81C1-68C71E126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2007" cy="4351338"/>
          </a:xfrm>
        </p:spPr>
        <p:txBody>
          <a:bodyPr>
            <a:normAutofit fontScale="92500"/>
          </a:bodyPr>
          <a:lstStyle/>
          <a:p>
            <a:r>
              <a:rPr lang="sv-SE" dirty="0"/>
              <a:t>Djur utnyttjar inte sina dödliga vapen i strider inom arten </a:t>
            </a:r>
          </a:p>
          <a:p>
            <a:pPr lvl="1"/>
            <a:r>
              <a:rPr lang="sv-SE" dirty="0"/>
              <a:t>Huggormar använder inte sina gifttänder </a:t>
            </a:r>
          </a:p>
          <a:p>
            <a:pPr lvl="1"/>
            <a:r>
              <a:rPr lang="sv-SE" dirty="0"/>
              <a:t>Antiloper undviker att sticka ihjäl svagare motståndare </a:t>
            </a:r>
          </a:p>
          <a:p>
            <a:r>
              <a:rPr lang="sv-SE" i="1" dirty="0"/>
              <a:t>Återhållsam</a:t>
            </a:r>
            <a:r>
              <a:rPr lang="sv-SE" dirty="0"/>
              <a:t> </a:t>
            </a:r>
            <a:r>
              <a:rPr lang="sv-SE" i="1" dirty="0"/>
              <a:t>beteende</a:t>
            </a:r>
            <a:r>
              <a:rPr lang="sv-SE" dirty="0"/>
              <a:t> – alltför kraftigt sätt i behandlingen undviks </a:t>
            </a:r>
          </a:p>
          <a:p>
            <a:pPr lvl="1"/>
            <a:r>
              <a:rPr lang="sv-SE" dirty="0"/>
              <a:t>För detta beteende att utvecklas måste individer som segrar ha nytta av att låta motståndaren löpa </a:t>
            </a:r>
          </a:p>
          <a:p>
            <a:pPr lvl="1"/>
            <a:r>
              <a:rPr lang="sv-SE" dirty="0"/>
              <a:t>Vargar jagar i flock och jaktlyckan är beroende av flockens storlek </a:t>
            </a:r>
          </a:p>
        </p:txBody>
      </p:sp>
      <p:pic>
        <p:nvPicPr>
          <p:cNvPr id="1026" name="Picture 2" descr="Alfa vargen - Jycke Center">
            <a:extLst>
              <a:ext uri="{FF2B5EF4-FFF2-40B4-BE49-F238E27FC236}">
                <a16:creationId xmlns:a16="http://schemas.microsoft.com/office/drawing/2014/main" id="{0D029BB6-2584-4C42-767A-974454CB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2127075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368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CE765B-BEA0-1C96-5D3D-19714785C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Revir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F5532B-950A-FA26-F532-85BBCF4DC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0046" cy="4351338"/>
          </a:xfrm>
        </p:spPr>
        <p:txBody>
          <a:bodyPr/>
          <a:lstStyle/>
          <a:p>
            <a:r>
              <a:rPr lang="sv-SE" dirty="0"/>
              <a:t>Ett område som försvaras av en individ mot andra individer av samma art kallas </a:t>
            </a:r>
            <a:r>
              <a:rPr lang="sv-SE" i="1" dirty="0"/>
              <a:t>revir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Kan finnas grupprevir </a:t>
            </a:r>
          </a:p>
          <a:p>
            <a:r>
              <a:rPr lang="sv-SE" dirty="0"/>
              <a:t>Revir innehåller värdefulla resurser som mat, boplatser, och gömställe </a:t>
            </a:r>
          </a:p>
          <a:p>
            <a:pPr lvl="1"/>
            <a:r>
              <a:rPr lang="sv-SE" dirty="0"/>
              <a:t>Att hävda revir kostar mycket tid och energi men lägre än att konkurrera i närområdet </a:t>
            </a:r>
          </a:p>
          <a:p>
            <a:r>
              <a:rPr lang="sv-SE" dirty="0"/>
              <a:t>Den som har mest resurser kan föda upp många ungar </a:t>
            </a:r>
          </a:p>
          <a:p>
            <a:pPr lvl="1"/>
            <a:r>
              <a:rPr lang="sv-SE" dirty="0"/>
              <a:t>Naturligt urval selektera fram revirbeteende </a:t>
            </a:r>
          </a:p>
        </p:txBody>
      </p:sp>
      <p:pic>
        <p:nvPicPr>
          <p:cNvPr id="2050" name="Picture 2" descr="Revir – Wikipedia">
            <a:extLst>
              <a:ext uri="{FF2B5EF4-FFF2-40B4-BE49-F238E27FC236}">
                <a16:creationId xmlns:a16="http://schemas.microsoft.com/office/drawing/2014/main" id="{5FE3CEDF-D1CF-4093-B391-E805F9CAE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30" y="2257905"/>
            <a:ext cx="4063498" cy="30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67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87234C-F1BD-2AE5-048A-22C4EDE8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Rangordning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CD42EF-9349-134A-ECB0-DC4BEE79D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I vissa flockdjur är de mest framgångsrika om varje individ känner sin plats och sina uppgifter inom gruppen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3074" name="Picture 2" descr="8+ kostnadsfria Rangordning- och Djur-foton - Pixabay">
            <a:extLst>
              <a:ext uri="{FF2B5EF4-FFF2-40B4-BE49-F238E27FC236}">
                <a16:creationId xmlns:a16="http://schemas.microsoft.com/office/drawing/2014/main" id="{FCD7298B-0973-A8F9-4E14-764E9071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3" y="3337089"/>
            <a:ext cx="4149412" cy="2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tur | | Sida 7">
            <a:extLst>
              <a:ext uri="{FF2B5EF4-FFF2-40B4-BE49-F238E27FC236}">
                <a16:creationId xmlns:a16="http://schemas.microsoft.com/office/drawing/2014/main" id="{5B308471-5083-9B09-C885-5B77984DF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95" y="3257909"/>
            <a:ext cx="3270512" cy="29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8+ kostnadsfria Rangordning- och Djur-foton - Pixabay">
            <a:extLst>
              <a:ext uri="{FF2B5EF4-FFF2-40B4-BE49-F238E27FC236}">
                <a16:creationId xmlns:a16="http://schemas.microsoft.com/office/drawing/2014/main" id="{FE729CE1-BEA7-47C7-D993-FC80E577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90" y="3337089"/>
            <a:ext cx="3942037" cy="26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07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799A39-B8F4-D4F1-323D-9284DAE9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Exempel: Vargar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7253BA-C59E-CF67-E39C-A23F222F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67953" cy="4754284"/>
          </a:xfrm>
        </p:spPr>
        <p:txBody>
          <a:bodyPr>
            <a:normAutofit/>
          </a:bodyPr>
          <a:lstStyle/>
          <a:p>
            <a:r>
              <a:rPr lang="sv-SE" dirty="0"/>
              <a:t>Som valpar leker de med bråk för att lära sig vilka är mest dominanta </a:t>
            </a:r>
          </a:p>
          <a:p>
            <a:pPr lvl="1"/>
            <a:r>
              <a:rPr lang="sv-SE" dirty="0"/>
              <a:t>När det är fastställt behövs inga fortsatta strider; den dominanta påminner övriga flockmedlemmar om </a:t>
            </a:r>
            <a:r>
              <a:rPr lang="sv-SE" i="1" dirty="0"/>
              <a:t>rangordning</a:t>
            </a:r>
            <a:r>
              <a:rPr lang="sv-SE" dirty="0"/>
              <a:t> </a:t>
            </a:r>
          </a:p>
          <a:p>
            <a:r>
              <a:rPr lang="sv-SE" dirty="0"/>
              <a:t>Vuxna vill förbättra sin ställning inom flocken </a:t>
            </a:r>
          </a:p>
          <a:p>
            <a:pPr lvl="1"/>
            <a:r>
              <a:rPr lang="sv-SE" dirty="0"/>
              <a:t>Mitt under en kamp kan plötsligt en av vargarna lägga sig på rygg och visa strupen - </a:t>
            </a:r>
            <a:r>
              <a:rPr lang="sv-SE" i="1" dirty="0"/>
              <a:t>aggressionshämmande beteende</a:t>
            </a:r>
            <a:r>
              <a:rPr lang="sv-SE" dirty="0"/>
              <a:t> </a:t>
            </a:r>
            <a:endParaRPr lang="sv-SE" i="1" dirty="0"/>
          </a:p>
          <a:p>
            <a:endParaRPr lang="sv-SE" dirty="0"/>
          </a:p>
        </p:txBody>
      </p:sp>
      <p:pic>
        <p:nvPicPr>
          <p:cNvPr id="5" name="Bildobjekt 4" descr="En bild som visar däggdjur, tavla, rita, skiss&#10;&#10;AI-genererat innehåll kan vara felaktigt.">
            <a:extLst>
              <a:ext uri="{FF2B5EF4-FFF2-40B4-BE49-F238E27FC236}">
                <a16:creationId xmlns:a16="http://schemas.microsoft.com/office/drawing/2014/main" id="{8F12EF7F-1831-82E5-AE6C-51AFD15F4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2" y="233837"/>
            <a:ext cx="4792744" cy="639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6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70BB4D-51FB-32FF-B0F6-E38F6613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Medfödda beteenden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811C5E-3771-2C62-7345-FDC78C726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Alla medfödda beteenden som inte kräver inlärning kallas för </a:t>
            </a:r>
            <a:r>
              <a:rPr lang="sv-SE" i="1" dirty="0"/>
              <a:t>instinkthandlingar</a:t>
            </a:r>
            <a:r>
              <a:rPr lang="sv-SE" dirty="0"/>
              <a:t> </a:t>
            </a:r>
          </a:p>
          <a:p>
            <a:r>
              <a:rPr lang="sv-SE" dirty="0"/>
              <a:t>Behövs för överlevnad </a:t>
            </a:r>
          </a:p>
          <a:p>
            <a:r>
              <a:rPr lang="sv-SE" dirty="0"/>
              <a:t>Instinkthandlingar måste utföras vid rätt tillfälle</a:t>
            </a:r>
          </a:p>
          <a:p>
            <a:pPr lvl="1"/>
            <a:r>
              <a:rPr lang="sv-SE" dirty="0"/>
              <a:t>Djuren får ett signal från sin omgivningen som utlöser instinkthandlingen </a:t>
            </a:r>
          </a:p>
          <a:p>
            <a:pPr lvl="1"/>
            <a:r>
              <a:rPr lang="sv-SE" dirty="0"/>
              <a:t>Dessa signaler kallas för </a:t>
            </a:r>
            <a:r>
              <a:rPr lang="sv-SE" i="1" dirty="0"/>
              <a:t>nyckelretningar 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26" name="Picture 2" descr="Välvilja saboterar för fågelungar - P4 Sjuhärad | Sveriges Radio">
            <a:extLst>
              <a:ext uri="{FF2B5EF4-FFF2-40B4-BE49-F238E27FC236}">
                <a16:creationId xmlns:a16="http://schemas.microsoft.com/office/drawing/2014/main" id="{4104A9E5-5DEC-EFAE-3854-F112E0CB2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7" y="4628578"/>
            <a:ext cx="3703320" cy="20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 400+ bildbanksfoton, bilder och royaltyfria bilder med Groda Tunga -  iStock | Frog">
            <a:extLst>
              <a:ext uri="{FF2B5EF4-FFF2-40B4-BE49-F238E27FC236}">
                <a16:creationId xmlns:a16="http://schemas.microsoft.com/office/drawing/2014/main" id="{9715296B-F851-2DC2-35BF-D817E720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725" y="4294778"/>
            <a:ext cx="3496818" cy="24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6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756AD-B0CB-9A86-26C1-C2881D33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Fixt rörelsemönster och taxi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213CC7-0E11-AC9F-F2F9-58719B9A4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r>
              <a:rPr lang="sv-SE" dirty="0"/>
              <a:t>Ett beteende som startas av en nyckelretning, som alltid utförs på samma sätt och som slutförs även om retningen upphör kallas </a:t>
            </a:r>
            <a:r>
              <a:rPr lang="sv-SE" i="1" dirty="0"/>
              <a:t>fixt rörelsemönster </a:t>
            </a:r>
            <a:r>
              <a:rPr lang="sv-SE" dirty="0"/>
              <a:t> 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När en nyckelretning utlöser en rörelse mot eller från själva retningskällan kallas det </a:t>
            </a:r>
            <a:r>
              <a:rPr lang="sv-SE" i="1" dirty="0"/>
              <a:t>taxi</a:t>
            </a:r>
            <a:r>
              <a:rPr lang="sv-SE" dirty="0"/>
              <a:t>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2050" name="Picture 2" descr="Etologi och beteendeekologi - Magnus Ehingers undervisning">
            <a:extLst>
              <a:ext uri="{FF2B5EF4-FFF2-40B4-BE49-F238E27FC236}">
                <a16:creationId xmlns:a16="http://schemas.microsoft.com/office/drawing/2014/main" id="{EC9E4FBC-0EF3-64B5-CFA2-BFDD023F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690688"/>
            <a:ext cx="3686394" cy="21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ärför utlöser ljuset en dödsspiral | Forskning &amp; Framsteg">
            <a:extLst>
              <a:ext uri="{FF2B5EF4-FFF2-40B4-BE49-F238E27FC236}">
                <a16:creationId xmlns:a16="http://schemas.microsoft.com/office/drawing/2014/main" id="{AB6E64DD-2EE6-C724-B7D7-B14C9DD6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78730"/>
            <a:ext cx="3686394" cy="22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438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7C700A-6E96-475E-2872-34B49E66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Andra medfödda beteenden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3335A1-2004-8BC5-89F4-A551C3D75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44" y="1761616"/>
            <a:ext cx="8388096" cy="4886071"/>
          </a:xfrm>
        </p:spPr>
        <p:txBody>
          <a:bodyPr>
            <a:normAutofit lnSpcReduction="10000"/>
          </a:bodyPr>
          <a:lstStyle/>
          <a:p>
            <a:r>
              <a:rPr lang="sv-SE" b="1" dirty="0"/>
              <a:t>Motivation</a:t>
            </a:r>
            <a:r>
              <a:rPr lang="sv-SE" dirty="0"/>
              <a:t> – ett beteende är motiverad av en del av omgivningen. Kan ha låg eller hög motivation </a:t>
            </a:r>
          </a:p>
          <a:p>
            <a:r>
              <a:rPr lang="sv-SE" b="1" dirty="0"/>
              <a:t>Tomgångshandling</a:t>
            </a:r>
            <a:r>
              <a:rPr lang="sv-SE" dirty="0"/>
              <a:t> – när ett beteende uppförs trots att nyckelretning saknas </a:t>
            </a:r>
          </a:p>
          <a:p>
            <a:r>
              <a:rPr lang="sv-SE" b="1" dirty="0"/>
              <a:t>Felprestation</a:t>
            </a:r>
            <a:r>
              <a:rPr lang="sv-SE" dirty="0"/>
              <a:t> – i samband med hög motivation kan beteenden utlösas av felaktiga nyckelretningar </a:t>
            </a:r>
          </a:p>
          <a:p>
            <a:r>
              <a:rPr lang="sv-SE" b="1" dirty="0"/>
              <a:t>Supernormal retning</a:t>
            </a:r>
            <a:r>
              <a:rPr lang="sv-SE" b="1" i="1" dirty="0"/>
              <a:t> – </a:t>
            </a:r>
            <a:r>
              <a:rPr lang="sv-SE" dirty="0"/>
              <a:t>när djuren reagerar starkare på överdrivna nyckelretningar än på normala </a:t>
            </a:r>
          </a:p>
          <a:p>
            <a:r>
              <a:rPr lang="sv-SE" b="1" dirty="0" err="1"/>
              <a:t>Överlagshandling</a:t>
            </a:r>
            <a:r>
              <a:rPr lang="sv-SE" dirty="0"/>
              <a:t> – när en nyckelretning aktiverar två beteenden samtidigt som inte kan utföras på samma gång visas en tredje, helt annorlunda beteende istället </a:t>
            </a:r>
            <a:endParaRPr lang="sv-SE" b="1" dirty="0"/>
          </a:p>
        </p:txBody>
      </p:sp>
      <p:pic>
        <p:nvPicPr>
          <p:cNvPr id="3074" name="Picture 2" descr="förvirrad ung man kliar sig i huvudet utan aning, aningslös, förbryllad och  tvivlar på frågorna med handen på midjan 7925283 Vektorkonst på Vecteezy">
            <a:extLst>
              <a:ext uri="{FF2B5EF4-FFF2-40B4-BE49-F238E27FC236}">
                <a16:creationId xmlns:a16="http://schemas.microsoft.com/office/drawing/2014/main" id="{BDE835A7-B30B-4B82-9195-9EF5C205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952" y="3826495"/>
            <a:ext cx="2525486" cy="29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oparasitism: en gökunge i boet. Hur kan gökens ägg och ungar accepteras av  värdarten? - Info om djur">
            <a:extLst>
              <a:ext uri="{FF2B5EF4-FFF2-40B4-BE49-F238E27FC236}">
                <a16:creationId xmlns:a16="http://schemas.microsoft.com/office/drawing/2014/main" id="{1542AFB1-EBA7-DC84-D18C-1D04DD040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04" y="447508"/>
            <a:ext cx="2219848" cy="311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DE67162-61F3-1967-CFA2-C0941B6C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Inlärda beteenden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2DA98D6-60A5-453D-18B4-A72CA5987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97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A88A95-25B9-DF48-2367-8913174C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Inlärda beteenden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49CE461-320C-FEF0-67FA-6B15A67EF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2680" cy="4351338"/>
          </a:xfrm>
        </p:spPr>
        <p:txBody>
          <a:bodyPr/>
          <a:lstStyle/>
          <a:p>
            <a:r>
              <a:rPr lang="sv-SE" dirty="0"/>
              <a:t>För vissa djur är det extra gynnsamt att kunna ändra beteenden utifrån tidigare erfarenheter </a:t>
            </a:r>
          </a:p>
          <a:p>
            <a:pPr lvl="1"/>
            <a:r>
              <a:rPr lang="sv-SE" dirty="0"/>
              <a:t>Naturligt urval har gynnat utvecklingen av inlärningsförmåga </a:t>
            </a:r>
          </a:p>
          <a:p>
            <a:r>
              <a:rPr lang="sv-SE" dirty="0"/>
              <a:t>Gäller speciellt fåglar och däggdjur som lever länge, samlar erfarenheter och lever i skiftande miljöer </a:t>
            </a:r>
          </a:p>
        </p:txBody>
      </p:sp>
      <p:pic>
        <p:nvPicPr>
          <p:cNvPr id="5122" name="Picture 2" descr="Learned behaviors (article) | Ecology | Khan Academy">
            <a:extLst>
              <a:ext uri="{FF2B5EF4-FFF2-40B4-BE49-F238E27FC236}">
                <a16:creationId xmlns:a16="http://schemas.microsoft.com/office/drawing/2014/main" id="{F37E4293-0607-A0A7-71A7-7EB53F1F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31" y="365125"/>
            <a:ext cx="4173405" cy="27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ick Dog 101: What You Need to Know">
            <a:extLst>
              <a:ext uri="{FF2B5EF4-FFF2-40B4-BE49-F238E27FC236}">
                <a16:creationId xmlns:a16="http://schemas.microsoft.com/office/drawing/2014/main" id="{5CE3A27D-83B8-BD06-3C04-B30C302F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31" y="3818414"/>
            <a:ext cx="4173405" cy="278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4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9647DD-208B-777C-615C-48A22AD9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Nyckelretning sorteras bort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3F1639-3E16-4F90-FE11-F894FF702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När djur vänjer sig av med att reagera på vissa nyckelretningar </a:t>
            </a:r>
          </a:p>
        </p:txBody>
      </p:sp>
      <p:pic>
        <p:nvPicPr>
          <p:cNvPr id="6146" name="Picture 2" descr="Man matar duvor i gamla stan. Stockfoto 1049762495 | Shutterstock">
            <a:extLst>
              <a:ext uri="{FF2B5EF4-FFF2-40B4-BE49-F238E27FC236}">
                <a16:creationId xmlns:a16="http://schemas.microsoft.com/office/drawing/2014/main" id="{DE395EFA-136F-5333-1FDF-BFB79086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7" b="9119"/>
          <a:stretch/>
        </p:blipFill>
        <p:spPr bwMode="auto">
          <a:xfrm>
            <a:off x="1956079" y="2561569"/>
            <a:ext cx="8279841" cy="39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22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1053</Words>
  <Application>Microsoft Office PowerPoint</Application>
  <PresentationFormat>Bredbild</PresentationFormat>
  <Paragraphs>147</Paragraphs>
  <Slides>33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Office-tema</vt:lpstr>
      <vt:lpstr>Biologi 1</vt:lpstr>
      <vt:lpstr>Etologi </vt:lpstr>
      <vt:lpstr>Medfödda beteenden </vt:lpstr>
      <vt:lpstr>Medfödda beteenden </vt:lpstr>
      <vt:lpstr>Fixt rörelsemönster och taxi </vt:lpstr>
      <vt:lpstr>Andra medfödda beteenden </vt:lpstr>
      <vt:lpstr>Inlärda beteenden </vt:lpstr>
      <vt:lpstr>Inlärda beteenden </vt:lpstr>
      <vt:lpstr>Nyckelretning sorteras bort </vt:lpstr>
      <vt:lpstr>Försök- och felmetoden </vt:lpstr>
      <vt:lpstr>Latent Inlärning </vt:lpstr>
      <vt:lpstr>Prägling </vt:lpstr>
      <vt:lpstr>Imitation </vt:lpstr>
      <vt:lpstr>Betingade reflexer </vt:lpstr>
      <vt:lpstr>Kommunikation </vt:lpstr>
      <vt:lpstr>Kommunikation </vt:lpstr>
      <vt:lpstr>Kemiska signaler </vt:lpstr>
      <vt:lpstr>Akustiska signaler </vt:lpstr>
      <vt:lpstr>Taktila signaler </vt:lpstr>
      <vt:lpstr>Visuella signaler </vt:lpstr>
      <vt:lpstr>Försvar </vt:lpstr>
      <vt:lpstr>Försvar </vt:lpstr>
      <vt:lpstr>Försvar </vt:lpstr>
      <vt:lpstr>Försvar </vt:lpstr>
      <vt:lpstr>Försvar </vt:lpstr>
      <vt:lpstr>Försvar </vt:lpstr>
      <vt:lpstr>Försvar </vt:lpstr>
      <vt:lpstr>Försvar </vt:lpstr>
      <vt:lpstr>Konkurrens </vt:lpstr>
      <vt:lpstr>Konkurrens </vt:lpstr>
      <vt:lpstr>Revir </vt:lpstr>
      <vt:lpstr>Rangordning </vt:lpstr>
      <vt:lpstr>Exempel: Vargar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2025-04-19T13:44:48Z</dcterms:created>
  <dcterms:modified xsi:type="dcterms:W3CDTF">2026-04-16T05:34:17Z</dcterms:modified>
</cp:coreProperties>
</file>